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301" r:id="rId3"/>
    <p:sldId id="302" r:id="rId4"/>
    <p:sldId id="303" r:id="rId5"/>
    <p:sldId id="304" r:id="rId6"/>
    <p:sldId id="328" r:id="rId7"/>
    <p:sldId id="327" r:id="rId8"/>
    <p:sldId id="305" r:id="rId9"/>
    <p:sldId id="322" r:id="rId10"/>
    <p:sldId id="323" r:id="rId11"/>
    <p:sldId id="325" r:id="rId12"/>
    <p:sldId id="324" r:id="rId13"/>
    <p:sldId id="326" r:id="rId14"/>
    <p:sldId id="285" r:id="rId15"/>
    <p:sldId id="288" r:id="rId16"/>
    <p:sldId id="313" r:id="rId17"/>
    <p:sldId id="312" r:id="rId18"/>
    <p:sldId id="289" r:id="rId19"/>
    <p:sldId id="269" r:id="rId20"/>
    <p:sldId id="272" r:id="rId21"/>
    <p:sldId id="266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48F9-1BD4-C640-95C5-0A69B7261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1C76A-60C0-FC48-AA50-CD302F9E9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6E12B-0E4A-CD4A-A277-3FC4EDAE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C338D-B4D2-FE4C-8053-CC6AA84DE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25CF-3678-AE46-83A5-A706D3D4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5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B17E-F44B-AB4E-99B9-DA1B7961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2BC82-950F-1946-B460-51952AB8E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25422-5C5B-7A49-BA07-EECDCADC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B652E-B202-0549-A96D-7B9D527C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BFFD9-C6DC-5343-A9E1-F4F92C7A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18C4FB-181A-D34F-99A6-447FDCDAF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9CE49-CF26-EF4E-8B9B-4AA204E4E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4634-D464-AA4E-AAE1-A4DEA8B4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A918B-534F-584E-B4AD-96722AAE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1A53C-83B4-6840-96BC-97D35847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7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AD60-0171-EC45-86D6-B61B8695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EEAF-CCFB-D64C-A3BB-0EDF3BB0B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1A2D0-87E1-1A46-8EC7-3B86DB1CA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4E23-3290-A249-BAC3-2FCAF2E4B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88634-7FE0-2443-BD5F-D2E1D606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0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6DB6-7E9D-3047-8F4F-3DDFC611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A5DD4-8000-0243-959D-99984BE33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DC9C5-20AB-504F-A1F1-631144346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B7E48-FAD5-5446-AD8E-B3F7DDE9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F6497-CBE5-CC4E-8337-902422D3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4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1858-80D3-0F46-8E6C-5CA8E7BF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1B844-3221-544F-944A-D7E5E1781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03AAE-1808-6F46-8A65-38DC99180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35F65-F996-624F-979F-E16FF366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AF466-7ADD-2D4D-B9BE-5751C545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F0161-2BE2-4047-ACC5-C5461809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1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DA2B-6D15-3F4F-BAED-228B2B10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A918-B9AE-2246-934C-2E6E525FB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BDB87-FE63-9946-8823-E9D78F023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FB097-D88B-5340-A76B-4A786D14C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F997B0-4588-2C49-ABDA-6D314A1E3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A84E4-045B-FA41-A4E2-D1D54920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60165-261B-064D-BFBE-B5F146F7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F64D9-2EFE-8C4B-A3E7-47FE81CC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0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6470-7338-E84E-AA43-AC506C43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71593-97E5-E74B-981D-3D33C3872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F6BCE-AB0A-7C48-BA5A-23355226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4C53D-7F1E-734A-B270-AD36A1BE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CF311-55E3-294A-B188-4AFE0740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2881E-B875-7440-958E-2FBEA57BF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A0AE1-FD8C-BF47-9AE4-9BB10744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374B-F114-1A4D-A822-D2009B4C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AEC22-68C8-2144-BBE6-F96B1232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A12D5-5700-014B-A4A7-AE8BA7130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557E9-39E1-CF4E-8968-59B05694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18D40-46C1-DD47-8380-0078EE2D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73DF8-BD41-1E4A-8ACE-38710384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9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E2A2-4D86-584F-9DC8-72B19BA4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BC02B-914E-7649-8246-6E4B410AA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D763F-687D-7449-ADF5-D5C8D8E30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80533-BE57-3A46-8912-B982E790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F6371-C710-044A-AEBF-F8A7566A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360CB-4E06-7A4F-9E2C-C601F46E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F96E4-0989-5B44-A840-DA6277106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3D0BD-154E-3C40-A43C-74CCA725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F55F8-57E2-BF48-9D94-84079B145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8312C-FC4D-3444-A708-D6EFBE741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EA2F9-8C4E-6D45-BBF6-3A4F4B8C9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1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671D-DDB3-A649-8A18-C4C89320F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Nanotube Simulation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6E467-793F-E442-A922-82752264E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26/7/2020</a:t>
            </a:r>
          </a:p>
          <a:p>
            <a:r>
              <a:rPr lang="en-US" dirty="0"/>
              <a:t>Kate </a:t>
            </a:r>
            <a:r>
              <a:rPr lang="en-US" dirty="0" err="1"/>
              <a:t>Trinkaus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66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55919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51BF39F-1E1E-FF4A-AE3B-4792D1EE7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92"/>
          <a:stretch/>
        </p:blipFill>
        <p:spPr>
          <a:xfrm>
            <a:off x="69110" y="1070760"/>
            <a:ext cx="3845665" cy="3552047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DB209C4-6649-6041-9E97-E7BC52CD7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38" t="8482" b="72613"/>
          <a:stretch/>
        </p:blipFill>
        <p:spPr>
          <a:xfrm>
            <a:off x="1055513" y="4619258"/>
            <a:ext cx="2191466" cy="67151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F5F9F57-AFB2-8A48-B87A-D65255C16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720"/>
          <a:stretch/>
        </p:blipFill>
        <p:spPr>
          <a:xfrm>
            <a:off x="3914776" y="1046068"/>
            <a:ext cx="3845666" cy="3552047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342657D-203A-7047-8236-2714110B4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3" t="7741" b="72919"/>
          <a:stretch/>
        </p:blipFill>
        <p:spPr>
          <a:xfrm>
            <a:off x="5039360" y="4598115"/>
            <a:ext cx="1963092" cy="686957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6ED89499-A6E2-B44F-9E0F-46B3EBF0EC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837"/>
          <a:stretch/>
        </p:blipFill>
        <p:spPr>
          <a:xfrm>
            <a:off x="7760442" y="1070760"/>
            <a:ext cx="4141046" cy="3401228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8FE51E3B-9A1B-704A-A45B-15517D0DB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065" t="5755" b="62682"/>
          <a:stretch/>
        </p:blipFill>
        <p:spPr>
          <a:xfrm>
            <a:off x="9102104" y="4496680"/>
            <a:ext cx="1963093" cy="11211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6C0F35-2BE2-4A45-A8B3-E6170C7D6A35}"/>
              </a:ext>
            </a:extLst>
          </p:cNvPr>
          <p:cNvSpPr txBox="1"/>
          <p:nvPr/>
        </p:nvSpPr>
        <p:spPr>
          <a:xfrm>
            <a:off x="3227819" y="118229"/>
            <a:ext cx="573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</a:t>
            </a:r>
          </a:p>
        </p:txBody>
      </p:sp>
    </p:spTree>
    <p:extLst>
      <p:ext uri="{BB962C8B-B14F-4D97-AF65-F5344CB8AC3E}">
        <p14:creationId xmlns:p14="http://schemas.microsoft.com/office/powerpoint/2010/main" val="1631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55566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DB209C4-6649-6041-9E97-E7BC52CD7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38" t="8482" b="72613"/>
          <a:stretch/>
        </p:blipFill>
        <p:spPr>
          <a:xfrm>
            <a:off x="1055513" y="4619258"/>
            <a:ext cx="2191466" cy="67151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342657D-203A-7047-8236-2714110B4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3" t="7741" b="72919"/>
          <a:stretch/>
        </p:blipFill>
        <p:spPr>
          <a:xfrm>
            <a:off x="5039360" y="4598115"/>
            <a:ext cx="1963092" cy="686957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8FE51E3B-9A1B-704A-A45B-15517D0DB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065" t="5755" b="62682"/>
          <a:stretch/>
        </p:blipFill>
        <p:spPr>
          <a:xfrm>
            <a:off x="9102104" y="4496680"/>
            <a:ext cx="1963093" cy="1121115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23DB3D-1D28-9D4A-BA86-148F10E41C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429"/>
          <a:stretch/>
        </p:blipFill>
        <p:spPr>
          <a:xfrm>
            <a:off x="290773" y="1014511"/>
            <a:ext cx="3494503" cy="3567992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6C78130-7122-B74D-A810-B7C9734560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45" r="39627"/>
          <a:stretch/>
        </p:blipFill>
        <p:spPr>
          <a:xfrm>
            <a:off x="4076050" y="994392"/>
            <a:ext cx="3711913" cy="36082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63AC49-5549-F74A-A20F-0F899F7D17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64" r="31007"/>
          <a:stretch/>
        </p:blipFill>
        <p:spPr>
          <a:xfrm>
            <a:off x="7931296" y="919879"/>
            <a:ext cx="3932718" cy="36626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B07E9D-96FC-8949-BFBC-919F611B38DC}"/>
              </a:ext>
            </a:extLst>
          </p:cNvPr>
          <p:cNvSpPr txBox="1"/>
          <p:nvPr/>
        </p:nvSpPr>
        <p:spPr>
          <a:xfrm>
            <a:off x="3227819" y="118229"/>
            <a:ext cx="573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</a:t>
            </a:r>
          </a:p>
        </p:txBody>
      </p:sp>
    </p:spTree>
    <p:extLst>
      <p:ext uri="{BB962C8B-B14F-4D97-AF65-F5344CB8AC3E}">
        <p14:creationId xmlns:p14="http://schemas.microsoft.com/office/powerpoint/2010/main" val="1985417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55566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DB209C4-6649-6041-9E97-E7BC52CD7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38" t="8482" b="72613"/>
          <a:stretch/>
        </p:blipFill>
        <p:spPr>
          <a:xfrm>
            <a:off x="1055513" y="4619258"/>
            <a:ext cx="2191466" cy="67151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342657D-203A-7047-8236-2714110B4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3" t="7741" b="72919"/>
          <a:stretch/>
        </p:blipFill>
        <p:spPr>
          <a:xfrm>
            <a:off x="5039360" y="4598115"/>
            <a:ext cx="1963092" cy="686957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8FE51E3B-9A1B-704A-A45B-15517D0DB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065" t="5755" b="62682"/>
          <a:stretch/>
        </p:blipFill>
        <p:spPr>
          <a:xfrm>
            <a:off x="9102104" y="4496680"/>
            <a:ext cx="1963093" cy="1121115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02A629-D4C1-A14B-9BF4-02483097AB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418"/>
          <a:stretch/>
        </p:blipFill>
        <p:spPr>
          <a:xfrm>
            <a:off x="232678" y="1070760"/>
            <a:ext cx="3578408" cy="3366737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8ABAC0-9431-F34B-ABDC-504D08E227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2052"/>
          <a:stretch/>
        </p:blipFill>
        <p:spPr>
          <a:xfrm>
            <a:off x="4089305" y="1070761"/>
            <a:ext cx="3671137" cy="340122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C7315-9C5B-8347-B397-7C4E5713CF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077"/>
          <a:stretch/>
        </p:blipFill>
        <p:spPr>
          <a:xfrm>
            <a:off x="7886701" y="1028799"/>
            <a:ext cx="4001268" cy="34678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0CB58D-EE64-5242-BE23-4B3E0E57D76B}"/>
              </a:ext>
            </a:extLst>
          </p:cNvPr>
          <p:cNvSpPr txBox="1"/>
          <p:nvPr/>
        </p:nvSpPr>
        <p:spPr>
          <a:xfrm>
            <a:off x="3227819" y="118229"/>
            <a:ext cx="573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</a:t>
            </a:r>
          </a:p>
        </p:txBody>
      </p:sp>
    </p:spTree>
    <p:extLst>
      <p:ext uri="{BB962C8B-B14F-4D97-AF65-F5344CB8AC3E}">
        <p14:creationId xmlns:p14="http://schemas.microsoft.com/office/powerpoint/2010/main" val="170944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55566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971C9C-DD34-5549-B37C-7CFEB331C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" r="33030"/>
          <a:stretch/>
        </p:blipFill>
        <p:spPr>
          <a:xfrm>
            <a:off x="154660" y="1000904"/>
            <a:ext cx="3817265" cy="352647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101118-2C79-664F-965B-86F479614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20" t="4777" b="63432"/>
          <a:stretch/>
        </p:blipFill>
        <p:spPr>
          <a:xfrm>
            <a:off x="1327445" y="4496680"/>
            <a:ext cx="1963094" cy="112111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835329-35AE-4E4B-A4C7-F2347DB2C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82"/>
          <a:stretch/>
        </p:blipFill>
        <p:spPr>
          <a:xfrm>
            <a:off x="3971924" y="1000904"/>
            <a:ext cx="4100513" cy="3582187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6B7FD9-3EDE-2242-855D-B05FD821DF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41" t="5798" b="62411"/>
          <a:stretch/>
        </p:blipFill>
        <p:spPr>
          <a:xfrm>
            <a:off x="5382798" y="4462284"/>
            <a:ext cx="1963094" cy="1121115"/>
          </a:xfrm>
          <a:prstGeom prst="rect">
            <a:avLst/>
          </a:prstGeom>
        </p:spPr>
      </p:pic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53E60813-FDA0-A547-8E54-7BBABD4D2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0" r="31868"/>
          <a:stretch/>
        </p:blipFill>
        <p:spPr>
          <a:xfrm>
            <a:off x="8072437" y="1000904"/>
            <a:ext cx="3817266" cy="3582187"/>
          </a:xfrm>
          <a:prstGeom prst="rect">
            <a:avLst/>
          </a:prstGeom>
        </p:spPr>
      </p:pic>
      <p:pic>
        <p:nvPicPr>
          <p:cNvPr id="18" name="Picture 17" descr="A screenshot of a map&#10;&#10;Description automatically generated">
            <a:extLst>
              <a:ext uri="{FF2B5EF4-FFF2-40B4-BE49-F238E27FC236}">
                <a16:creationId xmlns:a16="http://schemas.microsoft.com/office/drawing/2014/main" id="{8A94C9A0-D9A5-7C43-8F62-23E5E77558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6" t="5884" r="3600" b="62411"/>
          <a:stretch/>
        </p:blipFill>
        <p:spPr>
          <a:xfrm>
            <a:off x="9304884" y="4462284"/>
            <a:ext cx="1719625" cy="11180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17F3D2-B291-C34D-94E0-5803BFF3EABC}"/>
              </a:ext>
            </a:extLst>
          </p:cNvPr>
          <p:cNvSpPr txBox="1"/>
          <p:nvPr/>
        </p:nvSpPr>
        <p:spPr>
          <a:xfrm>
            <a:off x="3227819" y="118229"/>
            <a:ext cx="573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</a:t>
            </a:r>
          </a:p>
        </p:txBody>
      </p:sp>
    </p:spTree>
    <p:extLst>
      <p:ext uri="{BB962C8B-B14F-4D97-AF65-F5344CB8AC3E}">
        <p14:creationId xmlns:p14="http://schemas.microsoft.com/office/powerpoint/2010/main" val="309662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A7FD6-F910-524A-BC5D-24B08EEB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dirty="0"/>
              <a:t>Vary Wire Length – 0.8-1.2 um (0.1um steps) </a:t>
            </a:r>
            <a:br>
              <a:rPr lang="en-US" sz="2000" dirty="0"/>
            </a:br>
            <a:br>
              <a:rPr lang="en-US" sz="1200" dirty="0"/>
            </a:br>
            <a:r>
              <a:rPr lang="en-US" sz="2700" dirty="0"/>
              <a:t>Fixed Box Size (5um)                                                           Box Size = 5 x Wire Length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7D9A07AD-9824-644F-9C71-FEEE7306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879"/>
            <a:ext cx="5917317" cy="3607708"/>
          </a:xfrm>
          <a:prstGeom prst="rect">
            <a:avLst/>
          </a:prstGeom>
        </p:spPr>
      </p:pic>
      <p:pic>
        <p:nvPicPr>
          <p:cNvPr id="4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4DDBE5D-DC70-5C45-A452-0E2A1FAC2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56" r="1392"/>
          <a:stretch/>
        </p:blipFill>
        <p:spPr>
          <a:xfrm>
            <a:off x="6096000" y="1777879"/>
            <a:ext cx="5917316" cy="3607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C1E36-0DA8-3846-A13C-DC04E9F72F7B}"/>
              </a:ext>
            </a:extLst>
          </p:cNvPr>
          <p:cNvSpPr txBox="1"/>
          <p:nvPr/>
        </p:nvSpPr>
        <p:spPr>
          <a:xfrm>
            <a:off x="154660" y="6119336"/>
            <a:ext cx="52046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</a:t>
            </a:r>
            <a:r>
              <a:rPr lang="en-US" sz="1200" dirty="0" err="1"/>
              <a:t>Rjcn</a:t>
            </a:r>
            <a:r>
              <a:rPr lang="en-US" sz="1200" dirty="0"/>
              <a:t>: 1Ω, </a:t>
            </a:r>
            <a:r>
              <a:rPr lang="en-US" sz="1200" dirty="0" err="1"/>
              <a:t>Rwire</a:t>
            </a:r>
            <a:r>
              <a:rPr lang="en-US" sz="1200" dirty="0"/>
              <a:t> ≃400kΩ,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01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679EAC2-944F-9E4C-A6D6-7C521BA72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26" t="2851" r="15074" b="71341"/>
          <a:stretch/>
        </p:blipFill>
        <p:spPr>
          <a:xfrm>
            <a:off x="5139159" y="2371724"/>
            <a:ext cx="879225" cy="847445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910F55C-0F20-4F45-B458-B89EBDB9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132144"/>
            <a:ext cx="4667671" cy="3562436"/>
          </a:xfrm>
          <a:prstGeom prst="rect">
            <a:avLst/>
          </a:prstGeom>
        </p:spPr>
      </p:pic>
      <p:pic>
        <p:nvPicPr>
          <p:cNvPr id="5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284CCD7C-0595-784F-99BC-9F4DDA3A9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317"/>
          <a:stretch/>
        </p:blipFill>
        <p:spPr>
          <a:xfrm>
            <a:off x="6173618" y="2132144"/>
            <a:ext cx="6018382" cy="36623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8C09B-E53E-3D4E-8E2C-32DD7C6E2110}"/>
              </a:ext>
            </a:extLst>
          </p:cNvPr>
          <p:cNvSpPr txBox="1"/>
          <p:nvPr/>
        </p:nvSpPr>
        <p:spPr>
          <a:xfrm>
            <a:off x="154660" y="6119336"/>
            <a:ext cx="52046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</a:t>
            </a:r>
            <a:r>
              <a:rPr lang="en-US" sz="1200" dirty="0" err="1"/>
              <a:t>Rjcn</a:t>
            </a:r>
            <a:r>
              <a:rPr lang="en-US" sz="1200" dirty="0"/>
              <a:t>: 1Ω, </a:t>
            </a:r>
            <a:r>
              <a:rPr lang="en-US" sz="1200" dirty="0" err="1"/>
              <a:t>Rwire</a:t>
            </a:r>
            <a:r>
              <a:rPr lang="en-US" sz="1200" dirty="0"/>
              <a:t> ≃400kΩ,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47CD0A-067E-F741-9A31-B136E630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/>
              <a:t>Vary Wire Length – 0.8-1.2 um (0.1um steps) </a:t>
            </a:r>
            <a:br>
              <a:rPr lang="en-US" sz="2000" dirty="0"/>
            </a:br>
            <a:br>
              <a:rPr lang="en-US" sz="1200" dirty="0"/>
            </a:br>
            <a:r>
              <a:rPr lang="en-US" sz="2700" dirty="0"/>
              <a:t>Fixed Box Size (5um)                                                           Box Size = 5 x Wire Length</a:t>
            </a:r>
            <a:br>
              <a:rPr lang="en-US" sz="2700" dirty="0"/>
            </a:b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553639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9AC892-AE0E-4443-AF1A-4ACE6D59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0844"/>
            <a:ext cx="6132441" cy="4156941"/>
          </a:xfrm>
          <a:prstGeom prst="rect">
            <a:avLst/>
          </a:prstGeom>
        </p:spPr>
      </p:pic>
      <p:pic>
        <p:nvPicPr>
          <p:cNvPr id="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80F22-C166-7D44-80A1-64CCCEBD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90422" y="2075264"/>
            <a:ext cx="6456020" cy="38481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B69CD4-4DCC-4844-9460-DBBABA2CF535}"/>
              </a:ext>
            </a:extLst>
          </p:cNvPr>
          <p:cNvSpPr txBox="1"/>
          <p:nvPr/>
        </p:nvSpPr>
        <p:spPr>
          <a:xfrm>
            <a:off x="154660" y="6119336"/>
            <a:ext cx="52046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</a:t>
            </a:r>
            <a:r>
              <a:rPr lang="en-US" sz="1200" dirty="0" err="1"/>
              <a:t>Rjcn</a:t>
            </a:r>
            <a:r>
              <a:rPr lang="en-US" sz="1200" dirty="0"/>
              <a:t>: 1Ω, </a:t>
            </a:r>
            <a:r>
              <a:rPr lang="en-US" sz="1200" dirty="0" err="1"/>
              <a:t>Rwire</a:t>
            </a:r>
            <a:r>
              <a:rPr lang="en-US" sz="1200" dirty="0"/>
              <a:t> ≃400kΩ,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35CF41-8833-B24E-BF07-8DFEED9C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/>
              <a:t>Vary Wire Length – 0.8-1.2 um (0.1um steps) </a:t>
            </a:r>
            <a:br>
              <a:rPr lang="en-US" sz="2000" dirty="0"/>
            </a:br>
            <a:br>
              <a:rPr lang="en-US" sz="1200" dirty="0"/>
            </a:br>
            <a:r>
              <a:rPr lang="en-US" sz="2700" dirty="0"/>
              <a:t>Fixed Box Size (5um)                                                           Box Size = 5 x Wire Length</a:t>
            </a:r>
            <a:br>
              <a:rPr lang="en-US" sz="2700" dirty="0"/>
            </a:b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09051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2BE45-0CDF-9E40-BDB1-FB40B296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697"/>
            <a:ext cx="5886450" cy="3919538"/>
          </a:xfrm>
          <a:prstGeom prst="rect">
            <a:avLst/>
          </a:prstGeom>
        </p:spPr>
      </p:pic>
      <p:pic>
        <p:nvPicPr>
          <p:cNvPr id="4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927EB5-8808-BC42-AA7B-E24E314E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2173" y="1967696"/>
            <a:ext cx="6596468" cy="39195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D06A22-E5AA-AB42-944F-1E43B06344A7}"/>
              </a:ext>
            </a:extLst>
          </p:cNvPr>
          <p:cNvSpPr txBox="1"/>
          <p:nvPr/>
        </p:nvSpPr>
        <p:spPr>
          <a:xfrm>
            <a:off x="154660" y="6119336"/>
            <a:ext cx="52046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</a:t>
            </a:r>
            <a:r>
              <a:rPr lang="en-US" sz="1200" dirty="0" err="1"/>
              <a:t>Rjcn</a:t>
            </a:r>
            <a:r>
              <a:rPr lang="en-US" sz="1200" dirty="0"/>
              <a:t>: 1Ω, </a:t>
            </a:r>
            <a:r>
              <a:rPr lang="en-US" sz="1200" dirty="0" err="1"/>
              <a:t>Rwire</a:t>
            </a:r>
            <a:r>
              <a:rPr lang="en-US" sz="1200" dirty="0"/>
              <a:t> ≃400kΩ,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3FC2A8C-4216-CC4B-A819-03B592CF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/>
              <a:t>Vary Wire Length – 0.8-1.2 um (0.1um steps) </a:t>
            </a:r>
            <a:br>
              <a:rPr lang="en-US" sz="2000" dirty="0"/>
            </a:br>
            <a:br>
              <a:rPr lang="en-US" sz="1200" dirty="0"/>
            </a:br>
            <a:r>
              <a:rPr lang="en-US" sz="2700" dirty="0"/>
              <a:t>Fixed Box Size (5um)                                                           Box Size = 5 x Wire Length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13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869E29-F56E-594D-84AD-6AB1F5913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97" t="588" r="42380" b="93114"/>
          <a:stretch/>
        </p:blipFill>
        <p:spPr>
          <a:xfrm>
            <a:off x="1628774" y="1979939"/>
            <a:ext cx="1914525" cy="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3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0FEA2B-7E5E-5C49-B97F-86F9C653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8" y="1690688"/>
            <a:ext cx="5891212" cy="3738113"/>
          </a:xfrm>
          <a:prstGeom prst="rect">
            <a:avLst/>
          </a:prstGeom>
        </p:spPr>
      </p:pic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159576-FF6E-4F4E-B5A4-3A66316D4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26183" y="1690688"/>
            <a:ext cx="6165817" cy="37381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94E9A-DA1C-5648-A36A-0F5C63754877}"/>
              </a:ext>
            </a:extLst>
          </p:cNvPr>
          <p:cNvSpPr txBox="1"/>
          <p:nvPr/>
        </p:nvSpPr>
        <p:spPr>
          <a:xfrm>
            <a:off x="154660" y="6119336"/>
            <a:ext cx="52046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</a:t>
            </a:r>
            <a:r>
              <a:rPr lang="en-US" sz="1200" dirty="0" err="1"/>
              <a:t>Rjcn</a:t>
            </a:r>
            <a:r>
              <a:rPr lang="en-US" sz="1200" dirty="0"/>
              <a:t>: 1Ω, </a:t>
            </a:r>
            <a:r>
              <a:rPr lang="en-US" sz="1200" dirty="0" err="1"/>
              <a:t>Rwire</a:t>
            </a:r>
            <a:r>
              <a:rPr lang="en-US" sz="1200" dirty="0"/>
              <a:t> ≃400kΩ,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3163A2-95B4-D145-B85A-BF8118BC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/>
              <a:t>Vary Wire Length – 0.8-1.2 um (0.1um steps) </a:t>
            </a:r>
            <a:br>
              <a:rPr lang="en-US" sz="2000" dirty="0"/>
            </a:br>
            <a:br>
              <a:rPr lang="en-US" sz="1200" dirty="0"/>
            </a:br>
            <a:r>
              <a:rPr lang="en-US" sz="2700" dirty="0"/>
              <a:t>Fixed Box Size (5um)                                                           Box Size = 5 x Wire Length</a:t>
            </a:r>
            <a:br>
              <a:rPr lang="en-US" sz="2700" dirty="0"/>
            </a:b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891167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FC64-B6C3-B942-9D16-96AEE6A3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Vary Box Size – 4-6um (0.5um steps)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51424E9-56D3-294C-A8B4-7E00C48BE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65293"/>
            <a:ext cx="6223279" cy="37822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EE485B-97A0-BD4C-B67B-D3CB01405521}"/>
              </a:ext>
            </a:extLst>
          </p:cNvPr>
          <p:cNvSpPr txBox="1"/>
          <p:nvPr/>
        </p:nvSpPr>
        <p:spPr>
          <a:xfrm>
            <a:off x="154660" y="6119336"/>
            <a:ext cx="64393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Wire length: 1um, </a:t>
            </a:r>
            <a:r>
              <a:rPr lang="en-US" sz="1200" dirty="0" err="1"/>
              <a:t>Rjcn</a:t>
            </a:r>
            <a:r>
              <a:rPr lang="en-US" sz="1200" dirty="0"/>
              <a:t>: 1Ω, </a:t>
            </a:r>
            <a:r>
              <a:rPr lang="en-US" sz="1200" dirty="0" err="1"/>
              <a:t>Rwire</a:t>
            </a:r>
            <a:r>
              <a:rPr lang="en-US" sz="1200" dirty="0"/>
              <a:t> ≃400kΩ,  Samples: 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C37083-7AF0-A748-A088-93F6336188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4"/>
          <a:stretch/>
        </p:blipFill>
        <p:spPr>
          <a:xfrm>
            <a:off x="6096000" y="1565293"/>
            <a:ext cx="6034113" cy="37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2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4B514A2-E3E8-0C4B-A82C-A6DC539D8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008" y="1436687"/>
            <a:ext cx="6096000" cy="398462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DA361D-0F60-4841-AE2B-9C161B2A4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687"/>
            <a:ext cx="6096000" cy="40707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49C2E71-5DEB-F44C-A0AF-01CCAE22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365125"/>
            <a:ext cx="11979798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Vary Wire Diameter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Constant 𝜌</a:t>
            </a:r>
            <a:r>
              <a:rPr lang="en-US" sz="2000" baseline="-25000" dirty="0"/>
              <a:t>0</a:t>
            </a:r>
            <a:r>
              <a:rPr lang="en-US" sz="2000" dirty="0"/>
              <a:t> (varying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baseline="-25000" dirty="0"/>
              <a:t> </a:t>
            </a:r>
            <a:r>
              <a:rPr lang="en-US" sz="2000" dirty="0"/>
              <a:t>with diameter)                                      Varying 𝜌</a:t>
            </a:r>
            <a:r>
              <a:rPr lang="en-US" sz="2000" baseline="-25000" dirty="0"/>
              <a:t>0</a:t>
            </a:r>
            <a:r>
              <a:rPr lang="en-US" sz="2000" dirty="0"/>
              <a:t> with diameter (constant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baseline="-25000" dirty="0"/>
              <a:t> </a:t>
            </a:r>
            <a:r>
              <a:rPr lang="en-US" sz="2000" dirty="0"/>
              <a:t>≃100kΩ)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22D2B-135D-AB4E-BE16-F20B261D5AE1}"/>
              </a:ext>
            </a:extLst>
          </p:cNvPr>
          <p:cNvSpPr txBox="1"/>
          <p:nvPr/>
        </p:nvSpPr>
        <p:spPr>
          <a:xfrm>
            <a:off x="154660" y="6119336"/>
            <a:ext cx="5346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</a:t>
            </a:r>
            <a:r>
              <a:rPr lang="en-US" sz="1200" dirty="0" err="1"/>
              <a:t>Rjcn</a:t>
            </a:r>
            <a:r>
              <a:rPr lang="en-US" sz="1200" dirty="0"/>
              <a:t>: 1Ω,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r>
              <a:rPr lang="en-US" sz="1200" dirty="0"/>
              <a:t>Constant 𝜌</a:t>
            </a:r>
            <a:r>
              <a:rPr lang="en-US" sz="1200" baseline="-25000" dirty="0"/>
              <a:t>0</a:t>
            </a:r>
            <a:r>
              <a:rPr lang="en-US" sz="1200" dirty="0"/>
              <a:t> : 0.0785, Varying 𝜌</a:t>
            </a:r>
            <a:r>
              <a:rPr lang="en-US" sz="1200" baseline="-25000" dirty="0"/>
              <a:t>0</a:t>
            </a:r>
            <a:r>
              <a:rPr lang="en-US" sz="1200" dirty="0"/>
              <a:t> : 0.314 ·r</a:t>
            </a:r>
            <a:r>
              <a:rPr lang="en-US" sz="1200" baseline="30000" dirty="0"/>
              <a:t>2</a:t>
            </a:r>
          </a:p>
          <a:p>
            <a:endParaRPr lang="en-US" sz="1200" dirty="0"/>
          </a:p>
          <a:p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2A12E0-0A1B-304B-B5EC-395249BBC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01" t="7865" b="71255"/>
          <a:stretch/>
        </p:blipFill>
        <p:spPr>
          <a:xfrm>
            <a:off x="1143000" y="5420590"/>
            <a:ext cx="3086099" cy="69874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6EF09D-33C2-224E-8BB9-A19B1F617A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66" t="7024" b="74642"/>
          <a:stretch/>
        </p:blipFill>
        <p:spPr>
          <a:xfrm>
            <a:off x="7368089" y="5420589"/>
            <a:ext cx="2589445" cy="7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29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ED67-9564-8D49-8B25-152DB306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Vary Box Size – 2-8um (2um steps)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ACE7739-4455-C24B-8DFA-06AEB24CE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6" r="2814"/>
          <a:stretch/>
        </p:blipFill>
        <p:spPr>
          <a:xfrm>
            <a:off x="154660" y="1690688"/>
            <a:ext cx="5735667" cy="409413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1E26FB-AF52-884B-8CAF-C6107299E9B7}"/>
              </a:ext>
            </a:extLst>
          </p:cNvPr>
          <p:cNvSpPr txBox="1"/>
          <p:nvPr/>
        </p:nvSpPr>
        <p:spPr>
          <a:xfrm>
            <a:off x="154660" y="6119336"/>
            <a:ext cx="64393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Wire length: 1um, </a:t>
            </a:r>
            <a:r>
              <a:rPr lang="en-US" sz="1200" dirty="0" err="1"/>
              <a:t>Rjcn</a:t>
            </a:r>
            <a:r>
              <a:rPr lang="en-US" sz="1200" dirty="0"/>
              <a:t>: 1Ω, </a:t>
            </a:r>
            <a:r>
              <a:rPr lang="en-US" sz="1200" dirty="0" err="1"/>
              <a:t>Rwire</a:t>
            </a:r>
            <a:r>
              <a:rPr lang="en-US" sz="1200" dirty="0"/>
              <a:t> ≃400kΩ,  Samples: 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6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A825716-221E-4746-B6A9-5F447CCE9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4" r="2867"/>
          <a:stretch/>
        </p:blipFill>
        <p:spPr>
          <a:xfrm>
            <a:off x="5977920" y="1690688"/>
            <a:ext cx="6214080" cy="39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8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88F3-C08F-054C-B47C-6684AC49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Vary Wire Length – 1-2.5 um (0.5um steps)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CCA2478F-F86B-424E-82EA-11C07701E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40" r="3468"/>
          <a:stretch/>
        </p:blipFill>
        <p:spPr>
          <a:xfrm>
            <a:off x="0" y="1690688"/>
            <a:ext cx="6836774" cy="39377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56FDB9-56A2-6348-BC0E-05886A1F4257}"/>
              </a:ext>
            </a:extLst>
          </p:cNvPr>
          <p:cNvSpPr txBox="1"/>
          <p:nvPr/>
        </p:nvSpPr>
        <p:spPr>
          <a:xfrm>
            <a:off x="154660" y="6119336"/>
            <a:ext cx="62172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</a:t>
            </a:r>
            <a:r>
              <a:rPr lang="en-US" sz="1200" dirty="0" err="1"/>
              <a:t>Rjcn</a:t>
            </a:r>
            <a:r>
              <a:rPr lang="en-US" sz="1200" dirty="0"/>
              <a:t>: 1Ω, </a:t>
            </a:r>
            <a:r>
              <a:rPr lang="en-US" sz="1200" dirty="0" err="1"/>
              <a:t>Rwire</a:t>
            </a:r>
            <a:r>
              <a:rPr lang="en-US" sz="1200" dirty="0"/>
              <a:t> ≃400kΩ, Samples: 3,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6758D3-AD8D-714B-8622-83DE7F212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7" r="21631"/>
          <a:stretch/>
        </p:blipFill>
        <p:spPr>
          <a:xfrm>
            <a:off x="6836774" y="1539874"/>
            <a:ext cx="5221875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4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88F3-C08F-054C-B47C-6684AC49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Vary Wire Length – 1-2.5 um (0.5um steps)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D7A0D95-EEB7-C94F-B3A2-4C843C1ED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8" r="26904"/>
          <a:stretch/>
        </p:blipFill>
        <p:spPr>
          <a:xfrm>
            <a:off x="0" y="1753565"/>
            <a:ext cx="4033655" cy="341374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E65F7-2A76-6843-BD54-F7ADB36D29E9}"/>
              </a:ext>
            </a:extLst>
          </p:cNvPr>
          <p:cNvSpPr txBox="1"/>
          <p:nvPr/>
        </p:nvSpPr>
        <p:spPr>
          <a:xfrm>
            <a:off x="154660" y="6119336"/>
            <a:ext cx="62172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</a:t>
            </a:r>
            <a:r>
              <a:rPr lang="en-US" sz="1200" dirty="0" err="1"/>
              <a:t>Rjcn</a:t>
            </a:r>
            <a:r>
              <a:rPr lang="en-US" sz="1200" dirty="0"/>
              <a:t>: 1Ω, </a:t>
            </a:r>
            <a:r>
              <a:rPr lang="en-US" sz="1200" dirty="0" err="1"/>
              <a:t>Rwire</a:t>
            </a:r>
            <a:r>
              <a:rPr lang="en-US" sz="1200" dirty="0"/>
              <a:t> ≃400kΩ, Samples: 3,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5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9E9590-DB2E-8740-B34C-861E0B3E6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9" r="26733"/>
          <a:stretch/>
        </p:blipFill>
        <p:spPr>
          <a:xfrm>
            <a:off x="4193005" y="1722126"/>
            <a:ext cx="3805989" cy="3476624"/>
          </a:xfrm>
          <a:prstGeom prst="rect">
            <a:avLst/>
          </a:prstGeom>
        </p:spPr>
      </p:pic>
      <p:pic>
        <p:nvPicPr>
          <p:cNvPr id="6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4231CCF-22D5-A24E-9A1C-EF8A0DCDD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9" r="27031"/>
          <a:stretch/>
        </p:blipFill>
        <p:spPr>
          <a:xfrm>
            <a:off x="8158347" y="1690687"/>
            <a:ext cx="3805989" cy="3476625"/>
          </a:xfrm>
          <a:prstGeom prst="rect">
            <a:avLst/>
          </a:prstGeom>
        </p:spPr>
      </p:pic>
      <p:pic>
        <p:nvPicPr>
          <p:cNvPr id="8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AE3B80-3771-0843-BCB5-C2A81C6C38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45" t="5629" b="77808"/>
          <a:stretch/>
        </p:blipFill>
        <p:spPr>
          <a:xfrm>
            <a:off x="5772197" y="5167312"/>
            <a:ext cx="1974369" cy="7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16C09215-966F-9946-A49F-83D77BEAF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55" r="13326"/>
          <a:stretch/>
        </p:blipFill>
        <p:spPr>
          <a:xfrm>
            <a:off x="123824" y="1978026"/>
            <a:ext cx="5676901" cy="4351338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8F4AA5-C838-604E-BC52-29B2E2510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1" r="11787"/>
          <a:stretch/>
        </p:blipFill>
        <p:spPr>
          <a:xfrm>
            <a:off x="5966085" y="1978026"/>
            <a:ext cx="5831174" cy="45005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8DB279-C8B5-1444-91DA-36ECE0653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365125"/>
            <a:ext cx="11979798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Vary Wire Diameter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Constant 𝜌</a:t>
            </a:r>
            <a:r>
              <a:rPr lang="en-US" sz="2000" baseline="-25000" dirty="0"/>
              <a:t>0</a:t>
            </a:r>
            <a:r>
              <a:rPr lang="en-US" sz="2000" dirty="0"/>
              <a:t> (varying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baseline="-25000" dirty="0"/>
              <a:t> </a:t>
            </a:r>
            <a:r>
              <a:rPr lang="en-US" sz="2000" dirty="0"/>
              <a:t>with diameter)                                      Varying 𝜌</a:t>
            </a:r>
            <a:r>
              <a:rPr lang="en-US" sz="2000" baseline="-25000" dirty="0"/>
              <a:t>0</a:t>
            </a:r>
            <a:r>
              <a:rPr lang="en-US" sz="2000" dirty="0"/>
              <a:t> with diameter (constant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dirty="0"/>
              <a:t> ≃100kΩ)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C5473-46DB-D749-AC22-08BB8BFF11C7}"/>
              </a:ext>
            </a:extLst>
          </p:cNvPr>
          <p:cNvSpPr txBox="1"/>
          <p:nvPr/>
        </p:nvSpPr>
        <p:spPr>
          <a:xfrm>
            <a:off x="154660" y="6119336"/>
            <a:ext cx="5346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</a:t>
            </a:r>
            <a:r>
              <a:rPr lang="en-US" sz="1200" dirty="0" err="1"/>
              <a:t>Rjcn</a:t>
            </a:r>
            <a:r>
              <a:rPr lang="en-US" sz="1200" dirty="0"/>
              <a:t>: 1Ω,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r>
              <a:rPr lang="en-US" sz="1200" dirty="0"/>
              <a:t>Constant 𝜌</a:t>
            </a:r>
            <a:r>
              <a:rPr lang="en-US" sz="1200" baseline="-25000" dirty="0"/>
              <a:t>0</a:t>
            </a:r>
            <a:r>
              <a:rPr lang="en-US" sz="1200" dirty="0"/>
              <a:t> : 0.0785, Varying 𝜌</a:t>
            </a:r>
            <a:r>
              <a:rPr lang="en-US" sz="1200" baseline="-25000" dirty="0"/>
              <a:t>0</a:t>
            </a:r>
            <a:r>
              <a:rPr lang="en-US" sz="1200" dirty="0"/>
              <a:t> : 0.314 ·r</a:t>
            </a:r>
            <a:r>
              <a:rPr lang="en-US" sz="1200" baseline="30000" dirty="0"/>
              <a:t>2</a:t>
            </a:r>
          </a:p>
          <a:p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67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37A07-B7AA-A74D-8855-550002F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93" r="13307"/>
          <a:stretch/>
        </p:blipFill>
        <p:spPr>
          <a:xfrm>
            <a:off x="0" y="1806434"/>
            <a:ext cx="5929314" cy="444779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51067F-54FA-F346-A696-0F27F91C5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3" r="12196"/>
          <a:stretch/>
        </p:blipFill>
        <p:spPr>
          <a:xfrm>
            <a:off x="5929314" y="1806434"/>
            <a:ext cx="5929314" cy="457041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6CD3DF-57C2-094A-97A2-52A25553D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365125"/>
            <a:ext cx="11979798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Vary Wire Diameter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Constant 𝜌</a:t>
            </a:r>
            <a:r>
              <a:rPr lang="en-US" sz="2000" baseline="-25000" dirty="0"/>
              <a:t>0</a:t>
            </a:r>
            <a:r>
              <a:rPr lang="en-US" sz="2000" dirty="0"/>
              <a:t> (varying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baseline="-25000" dirty="0"/>
              <a:t> </a:t>
            </a:r>
            <a:r>
              <a:rPr lang="en-US" sz="2000" dirty="0"/>
              <a:t>with diameter)                                      Varying 𝜌</a:t>
            </a:r>
            <a:r>
              <a:rPr lang="en-US" sz="2000" baseline="-25000" dirty="0"/>
              <a:t>0</a:t>
            </a:r>
            <a:r>
              <a:rPr lang="en-US" sz="2000" dirty="0"/>
              <a:t> with diameter (constant R</a:t>
            </a:r>
            <a:r>
              <a:rPr lang="en-US" sz="2000" baseline="-25000" dirty="0"/>
              <a:t>wire</a:t>
            </a:r>
            <a:r>
              <a:rPr lang="en-US" sz="2000" dirty="0"/>
              <a:t>≃100kΩ)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1CAB1-A0CA-7C4A-AE9D-E2C0E05E977E}"/>
              </a:ext>
            </a:extLst>
          </p:cNvPr>
          <p:cNvSpPr txBox="1"/>
          <p:nvPr/>
        </p:nvSpPr>
        <p:spPr>
          <a:xfrm>
            <a:off x="154660" y="6119336"/>
            <a:ext cx="5346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</a:t>
            </a:r>
            <a:r>
              <a:rPr lang="en-US" sz="1200" dirty="0" err="1"/>
              <a:t>Rjcn</a:t>
            </a:r>
            <a:r>
              <a:rPr lang="en-US" sz="1200" dirty="0"/>
              <a:t>: 1Ω,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r>
              <a:rPr lang="en-US" sz="1200" dirty="0"/>
              <a:t>Constant 𝜌</a:t>
            </a:r>
            <a:r>
              <a:rPr lang="en-US" sz="1200" baseline="-25000" dirty="0"/>
              <a:t>0</a:t>
            </a:r>
            <a:r>
              <a:rPr lang="en-US" sz="1200" dirty="0"/>
              <a:t> : 0.0785, Varying 𝜌</a:t>
            </a:r>
            <a:r>
              <a:rPr lang="en-US" sz="1200" baseline="-25000" dirty="0"/>
              <a:t>0</a:t>
            </a:r>
            <a:r>
              <a:rPr lang="en-US" sz="1200" dirty="0"/>
              <a:t> : 0.314 ·r</a:t>
            </a:r>
            <a:r>
              <a:rPr lang="en-US" sz="1200" baseline="30000" dirty="0"/>
              <a:t>2</a:t>
            </a:r>
          </a:p>
          <a:p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24338ED-6772-874D-8154-9D8D8412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14525"/>
            <a:ext cx="6124927" cy="3814764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674574F-C8C1-0C49-B998-EEBB0840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7193"/>
            <a:ext cx="6131351" cy="38320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781DAC6-5353-444C-AC64-30FBD21F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365125"/>
            <a:ext cx="11979798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Vary Wire Diameter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Constant 𝜌</a:t>
            </a:r>
            <a:r>
              <a:rPr lang="en-US" sz="2000" baseline="-25000" dirty="0"/>
              <a:t>0</a:t>
            </a:r>
            <a:r>
              <a:rPr lang="en-US" sz="2000" dirty="0"/>
              <a:t> (varying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baseline="-25000" dirty="0"/>
              <a:t> </a:t>
            </a:r>
            <a:r>
              <a:rPr lang="en-US" sz="2000" dirty="0"/>
              <a:t>with diameter)                                      Varying 𝜌</a:t>
            </a:r>
            <a:r>
              <a:rPr lang="en-US" sz="2000" baseline="-25000" dirty="0"/>
              <a:t>0</a:t>
            </a:r>
            <a:r>
              <a:rPr lang="en-US" sz="2000" dirty="0"/>
              <a:t> with diameter (constant R</a:t>
            </a:r>
            <a:r>
              <a:rPr lang="en-US" sz="2000" baseline="-25000" dirty="0"/>
              <a:t>wire</a:t>
            </a:r>
            <a:r>
              <a:rPr lang="en-US" sz="2000" dirty="0"/>
              <a:t>≃100kΩ)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AF407E-3C8B-6F4B-BBA1-01CFC5066E00}"/>
              </a:ext>
            </a:extLst>
          </p:cNvPr>
          <p:cNvSpPr txBox="1"/>
          <p:nvPr/>
        </p:nvSpPr>
        <p:spPr>
          <a:xfrm>
            <a:off x="154660" y="6119336"/>
            <a:ext cx="5346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</a:t>
            </a:r>
            <a:r>
              <a:rPr lang="en-US" sz="1200" dirty="0" err="1"/>
              <a:t>Rjcn</a:t>
            </a:r>
            <a:r>
              <a:rPr lang="en-US" sz="1200" dirty="0"/>
              <a:t>: 1Ω,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r>
              <a:rPr lang="en-US" sz="1200" dirty="0"/>
              <a:t>Constant 𝜌</a:t>
            </a:r>
            <a:r>
              <a:rPr lang="en-US" sz="1200" baseline="-25000" dirty="0"/>
              <a:t>0</a:t>
            </a:r>
            <a:r>
              <a:rPr lang="en-US" sz="1200" dirty="0"/>
              <a:t> : 0.0785, Varying 𝜌</a:t>
            </a:r>
            <a:r>
              <a:rPr lang="en-US" sz="1200" baseline="-25000" dirty="0"/>
              <a:t>0</a:t>
            </a:r>
            <a:r>
              <a:rPr lang="en-US" sz="1200" dirty="0"/>
              <a:t> : 0.314 ·r</a:t>
            </a:r>
            <a:r>
              <a:rPr lang="en-US" sz="1200" baseline="30000" dirty="0"/>
              <a:t>2</a:t>
            </a:r>
          </a:p>
          <a:p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00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81DAC6-5353-444C-AC64-30FBD21F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365125"/>
            <a:ext cx="11979798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Vary Wire Diameter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Constant 𝜌</a:t>
            </a:r>
            <a:r>
              <a:rPr lang="en-US" sz="2000" baseline="-25000" dirty="0"/>
              <a:t>0</a:t>
            </a:r>
            <a:r>
              <a:rPr lang="en-US" sz="2000" dirty="0"/>
              <a:t> (varying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baseline="-25000" dirty="0"/>
              <a:t> </a:t>
            </a:r>
            <a:r>
              <a:rPr lang="en-US" sz="2000" dirty="0"/>
              <a:t>with diameter)                                      Varying 𝜌</a:t>
            </a:r>
            <a:r>
              <a:rPr lang="en-US" sz="2000" baseline="-25000" dirty="0"/>
              <a:t>0</a:t>
            </a:r>
            <a:r>
              <a:rPr lang="en-US" sz="2000" dirty="0"/>
              <a:t> with diameter (constant R</a:t>
            </a:r>
            <a:r>
              <a:rPr lang="en-US" sz="2000" baseline="-25000" dirty="0"/>
              <a:t>wire</a:t>
            </a:r>
            <a:r>
              <a:rPr lang="en-US" sz="2000" dirty="0"/>
              <a:t>≃100kΩ)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AF407E-3C8B-6F4B-BBA1-01CFC5066E00}"/>
              </a:ext>
            </a:extLst>
          </p:cNvPr>
          <p:cNvSpPr txBox="1"/>
          <p:nvPr/>
        </p:nvSpPr>
        <p:spPr>
          <a:xfrm>
            <a:off x="154660" y="6119336"/>
            <a:ext cx="5346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</a:t>
            </a:r>
            <a:r>
              <a:rPr lang="en-US" sz="1200" dirty="0" err="1"/>
              <a:t>Rjcn</a:t>
            </a:r>
            <a:r>
              <a:rPr lang="en-US" sz="1200" dirty="0"/>
              <a:t>: 1Ω,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r>
              <a:rPr lang="en-US" sz="1200" dirty="0"/>
              <a:t>Constant 𝜌</a:t>
            </a:r>
            <a:r>
              <a:rPr lang="en-US" sz="1200" baseline="-25000" dirty="0"/>
              <a:t>0</a:t>
            </a:r>
            <a:r>
              <a:rPr lang="en-US" sz="1200" dirty="0"/>
              <a:t> : 0.0785, Varying 𝜌</a:t>
            </a:r>
            <a:r>
              <a:rPr lang="en-US" sz="1200" baseline="-25000" dirty="0"/>
              <a:t>0</a:t>
            </a:r>
            <a:r>
              <a:rPr lang="en-US" sz="1200" dirty="0"/>
              <a:t> : 0.314 ·r</a:t>
            </a:r>
            <a:r>
              <a:rPr lang="en-US" sz="1200" baseline="30000" dirty="0"/>
              <a:t>2</a:t>
            </a:r>
          </a:p>
          <a:p>
            <a:endParaRPr lang="en-US" sz="1200" dirty="0"/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229E7C-367B-BD49-80D3-66EE1C9C3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01" t="7865" b="71255"/>
          <a:stretch/>
        </p:blipFill>
        <p:spPr>
          <a:xfrm>
            <a:off x="1304956" y="5110178"/>
            <a:ext cx="3515187" cy="79589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E9C20B-5C3D-FC48-8188-32E20BAE9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6" t="7024" b="74642"/>
          <a:stretch/>
        </p:blipFill>
        <p:spPr>
          <a:xfrm>
            <a:off x="7835670" y="5034757"/>
            <a:ext cx="3179048" cy="873126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5F2EE3-3DE2-9243-8926-F9C995502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138"/>
          <a:stretch/>
        </p:blipFill>
        <p:spPr>
          <a:xfrm>
            <a:off x="500062" y="1534563"/>
            <a:ext cx="3856270" cy="3575615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08D8DF9-A8A8-044B-BF7D-8C6D76BB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492" b="3874"/>
          <a:stretch/>
        </p:blipFill>
        <p:spPr>
          <a:xfrm>
            <a:off x="7067961" y="1459142"/>
            <a:ext cx="3922535" cy="35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81DAC6-5353-444C-AC64-30FBD21F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365125"/>
            <a:ext cx="11979798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Vary Wire Diameter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Constant 𝜌</a:t>
            </a:r>
            <a:r>
              <a:rPr lang="en-US" sz="2000" baseline="-25000" dirty="0"/>
              <a:t>0</a:t>
            </a:r>
            <a:r>
              <a:rPr lang="en-US" sz="2000" dirty="0"/>
              <a:t> (varying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baseline="-25000" dirty="0"/>
              <a:t> </a:t>
            </a:r>
            <a:r>
              <a:rPr lang="en-US" sz="2000" dirty="0"/>
              <a:t>with diameter)                                      Varying 𝜌</a:t>
            </a:r>
            <a:r>
              <a:rPr lang="en-US" sz="2000" baseline="-25000" dirty="0"/>
              <a:t>0</a:t>
            </a:r>
            <a:r>
              <a:rPr lang="en-US" sz="2000" dirty="0"/>
              <a:t> with diameter (constant R</a:t>
            </a:r>
            <a:r>
              <a:rPr lang="en-US" sz="2000" baseline="-25000" dirty="0"/>
              <a:t>wire</a:t>
            </a:r>
            <a:r>
              <a:rPr lang="en-US" sz="2000" dirty="0"/>
              <a:t>≃100kΩ)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AF407E-3C8B-6F4B-BBA1-01CFC5066E00}"/>
              </a:ext>
            </a:extLst>
          </p:cNvPr>
          <p:cNvSpPr txBox="1"/>
          <p:nvPr/>
        </p:nvSpPr>
        <p:spPr>
          <a:xfrm>
            <a:off x="154660" y="6119336"/>
            <a:ext cx="5346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</a:t>
            </a:r>
            <a:r>
              <a:rPr lang="en-US" sz="1200" dirty="0" err="1"/>
              <a:t>Rjcn</a:t>
            </a:r>
            <a:r>
              <a:rPr lang="en-US" sz="1200" dirty="0"/>
              <a:t>: 1Ω,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r>
              <a:rPr lang="en-US" sz="1200" dirty="0"/>
              <a:t>Constant 𝜌</a:t>
            </a:r>
            <a:r>
              <a:rPr lang="en-US" sz="1200" baseline="-25000" dirty="0"/>
              <a:t>0</a:t>
            </a:r>
            <a:r>
              <a:rPr lang="en-US" sz="1200" dirty="0"/>
              <a:t> : 0.0785, Varying 𝜌</a:t>
            </a:r>
            <a:r>
              <a:rPr lang="en-US" sz="1200" baseline="-25000" dirty="0"/>
              <a:t>0</a:t>
            </a:r>
            <a:r>
              <a:rPr lang="en-US" sz="1200" dirty="0"/>
              <a:t> : 0.314 ·r</a:t>
            </a:r>
            <a:r>
              <a:rPr lang="en-US" sz="1200" baseline="30000" dirty="0"/>
              <a:t>2</a:t>
            </a:r>
          </a:p>
          <a:p>
            <a:endParaRPr lang="en-US" sz="1200" dirty="0"/>
          </a:p>
          <a:p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33DEF8-86AB-454E-BA6A-BD71D4D79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45"/>
          <a:stretch/>
        </p:blipFill>
        <p:spPr>
          <a:xfrm>
            <a:off x="392634" y="1534564"/>
            <a:ext cx="4136503" cy="378887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229E7C-367B-BD49-80D3-66EE1C9C3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01" t="7865" b="71255"/>
          <a:stretch/>
        </p:blipFill>
        <p:spPr>
          <a:xfrm>
            <a:off x="1358667" y="5246210"/>
            <a:ext cx="3627670" cy="82136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FE05FD-EB14-7044-B31C-363EFD834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4" r="39008"/>
          <a:stretch/>
        </p:blipFill>
        <p:spPr>
          <a:xfrm>
            <a:off x="6853993" y="1534563"/>
            <a:ext cx="4136503" cy="383660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E9C20B-5C3D-FC48-8188-32E20BAE9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6" t="7024" b="74642"/>
          <a:stretch/>
        </p:blipFill>
        <p:spPr>
          <a:xfrm>
            <a:off x="7654285" y="5246210"/>
            <a:ext cx="3179048" cy="87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9327665-62B2-BF4E-BFB8-F5ED25E9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5143"/>
            <a:ext cx="5853585" cy="415734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03C41C-6C63-054C-8D19-95DFCB33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686" y="1705143"/>
            <a:ext cx="6076709" cy="41907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3CCE37-FB1B-674A-9F72-2037113D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365125"/>
            <a:ext cx="11979798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Vary Wire Diameter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Constant 𝜌</a:t>
            </a:r>
            <a:r>
              <a:rPr lang="en-US" sz="2000" baseline="-25000" dirty="0"/>
              <a:t>0</a:t>
            </a:r>
            <a:r>
              <a:rPr lang="en-US" sz="2000" dirty="0"/>
              <a:t> (varying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baseline="-25000" dirty="0"/>
              <a:t> </a:t>
            </a:r>
            <a:r>
              <a:rPr lang="en-US" sz="2000" dirty="0"/>
              <a:t>with diameter)                                      Varying 𝜌</a:t>
            </a:r>
            <a:r>
              <a:rPr lang="en-US" sz="2000" baseline="-25000" dirty="0"/>
              <a:t>0</a:t>
            </a:r>
            <a:r>
              <a:rPr lang="en-US" sz="2000" dirty="0"/>
              <a:t> with diameter (constant R</a:t>
            </a:r>
            <a:r>
              <a:rPr lang="en-US" sz="2000" baseline="-25000" dirty="0"/>
              <a:t>wire</a:t>
            </a:r>
            <a:r>
              <a:rPr lang="en-US" sz="2000" dirty="0"/>
              <a:t>≃100kΩ)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A8D28-6A35-A242-82BE-8265EC235517}"/>
              </a:ext>
            </a:extLst>
          </p:cNvPr>
          <p:cNvSpPr txBox="1"/>
          <p:nvPr/>
        </p:nvSpPr>
        <p:spPr>
          <a:xfrm>
            <a:off x="154660" y="6119336"/>
            <a:ext cx="5346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</a:t>
            </a:r>
            <a:r>
              <a:rPr lang="en-US" sz="1200" dirty="0" err="1"/>
              <a:t>Rjcn</a:t>
            </a:r>
            <a:r>
              <a:rPr lang="en-US" sz="1200" dirty="0"/>
              <a:t>: 1Ω,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r>
              <a:rPr lang="en-US" sz="1200" dirty="0"/>
              <a:t>Constant 𝜌</a:t>
            </a:r>
            <a:r>
              <a:rPr lang="en-US" sz="1200" baseline="-25000" dirty="0"/>
              <a:t>0</a:t>
            </a:r>
            <a:r>
              <a:rPr lang="en-US" sz="1200" dirty="0"/>
              <a:t> : 0.0785, Varying 𝜌</a:t>
            </a:r>
            <a:r>
              <a:rPr lang="en-US" sz="1200" baseline="-25000" dirty="0"/>
              <a:t>0</a:t>
            </a:r>
            <a:r>
              <a:rPr lang="en-US" sz="1200" dirty="0"/>
              <a:t> : 0.314 ·r</a:t>
            </a:r>
            <a:r>
              <a:rPr lang="en-US" sz="1200" baseline="30000" dirty="0"/>
              <a:t>2</a:t>
            </a:r>
          </a:p>
          <a:p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60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0021B60-9682-9446-B469-EA6687D77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735"/>
          <a:stretch/>
        </p:blipFill>
        <p:spPr>
          <a:xfrm>
            <a:off x="0" y="975123"/>
            <a:ext cx="3456624" cy="303609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71EE07C-9B45-0147-9AAE-23A41C166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1802"/>
          <a:stretch/>
        </p:blipFill>
        <p:spPr>
          <a:xfrm>
            <a:off x="3796496" y="975124"/>
            <a:ext cx="3740754" cy="3068588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ACDE1E8-A34B-3D4A-B960-A11BBB763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26" t="6235" b="48026"/>
          <a:stretch/>
        </p:blipFill>
        <p:spPr>
          <a:xfrm>
            <a:off x="866921" y="4011216"/>
            <a:ext cx="2176022" cy="1695103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7134315-63C3-5A44-A00B-54CF23A0B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82" t="7279" r="3747" b="49330"/>
          <a:stretch/>
        </p:blipFill>
        <p:spPr>
          <a:xfrm>
            <a:off x="4789138" y="4011216"/>
            <a:ext cx="2024451" cy="1726015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007AFCF5-25CB-8A4B-AEB4-7B01C9677C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043"/>
          <a:stretch/>
        </p:blipFill>
        <p:spPr>
          <a:xfrm>
            <a:off x="7960432" y="975123"/>
            <a:ext cx="3731142" cy="3036093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238B8440-A921-9A46-AA90-EEAD5BFA7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287" t="6635" b="48424"/>
          <a:stretch/>
        </p:blipFill>
        <p:spPr>
          <a:xfrm>
            <a:off x="8958486" y="4043712"/>
            <a:ext cx="2024451" cy="173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5521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844A2-1F24-4642-A2D9-17D032823DF3}"/>
              </a:ext>
            </a:extLst>
          </p:cNvPr>
          <p:cNvSpPr txBox="1"/>
          <p:nvPr/>
        </p:nvSpPr>
        <p:spPr>
          <a:xfrm>
            <a:off x="3227819" y="118229"/>
            <a:ext cx="573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</a:t>
            </a:r>
          </a:p>
        </p:txBody>
      </p:sp>
    </p:spTree>
    <p:extLst>
      <p:ext uri="{BB962C8B-B14F-4D97-AF65-F5344CB8AC3E}">
        <p14:creationId xmlns:p14="http://schemas.microsoft.com/office/powerpoint/2010/main" val="4271260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2331</TotalTime>
  <Words>1337</Words>
  <Application>Microsoft Macintosh PowerPoint</Application>
  <PresentationFormat>Widescreen</PresentationFormat>
  <Paragraphs>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Nanotube Simulation Results</vt:lpstr>
      <vt:lpstr>Vary Wire Diameter   Constant 𝜌0 (varying Rwire with diameter)                                      Varying 𝜌0 with diameter (constant Rwire ≃100kΩ)</vt:lpstr>
      <vt:lpstr>Vary Wire Diameter   Constant 𝜌0 (varying Rwire with diameter)                                      Varying 𝜌0 with diameter (constant Rwire ≃100kΩ)</vt:lpstr>
      <vt:lpstr>Vary Wire Diameter   Constant 𝜌0 (varying Rwire with diameter)                                      Varying 𝜌0 with diameter (constant Rwire≃100kΩ)</vt:lpstr>
      <vt:lpstr>Vary Wire Diameter   Constant 𝜌0 (varying Rwire with diameter)                                      Varying 𝜌0 with diameter (constant Rwire≃100kΩ)</vt:lpstr>
      <vt:lpstr>Vary Wire Diameter   Constant 𝜌0 (varying Rwire with diameter)                                      Varying 𝜌0 with diameter (constant Rwire≃100kΩ)</vt:lpstr>
      <vt:lpstr>Vary Wire Diameter   Constant 𝜌0 (varying Rwire with diameter)                                      Varying 𝜌0 with diameter (constant Rwire≃100kΩ)</vt:lpstr>
      <vt:lpstr>Vary Wire Diameter   Constant 𝜌0 (varying Rwire with diameter)                                      Varying 𝜌0 with diameter (constant Rwire≃100kΩ)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</vt:lpstr>
      <vt:lpstr>Vary Wire Length – 0.8-1.2 um (0.1um steps)   Fixed Box Size (5um)                                                           Box Size = 5 x Wire Length </vt:lpstr>
      <vt:lpstr>Vary Wire Length – 0.8-1.2 um (0.1um steps)   Fixed Box Size (5um)                                                           Box Size = 5 x Wire Length </vt:lpstr>
      <vt:lpstr>Vary Wire Length – 0.8-1.2 um (0.1um steps)   Fixed Box Size (5um)                                                           Box Size = 5 x Wire Length </vt:lpstr>
      <vt:lpstr>Vary Wire Length – 0.8-1.2 um (0.1um steps)   Fixed Box Size (5um)                                                           Box Size = 5 x Wire Length </vt:lpstr>
      <vt:lpstr>Vary Wire Length – 0.8-1.2 um (0.1um steps)   Fixed Box Size (5um)                                                           Box Size = 5 x Wire Length </vt:lpstr>
      <vt:lpstr>Vary Box Size – 4-6um (0.5um steps)</vt:lpstr>
      <vt:lpstr>Vary Box Size – 2-8um (2um steps)</vt:lpstr>
      <vt:lpstr>Vary Wire Length – 1-2.5 um (0.5um steps)</vt:lpstr>
      <vt:lpstr>Vary Wire Length – 1-2.5 um (0.5um steps)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52</cp:revision>
  <dcterms:created xsi:type="dcterms:W3CDTF">2020-07-10T23:44:56Z</dcterms:created>
  <dcterms:modified xsi:type="dcterms:W3CDTF">2020-08-29T01:31:07Z</dcterms:modified>
</cp:coreProperties>
</file>